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2971800"/>
  <p:embeddedFontLst>
    <p:embeddedFont>
      <p:font typeface="Impact" panose="020B0806030902050204" pitchFamily="34" charset="0"/>
      <p:regular r:id="rId26"/>
    </p:embeddedFont>
    <p:embeddedFont>
      <p:font typeface="Bookman Old Style" panose="02050604050505020204" pitchFamily="18" charset="0"/>
      <p:regular r:id="rId27"/>
      <p:bold r:id="rId28"/>
      <p:italic r:id="rId29"/>
      <p:boldItalic r:id="rId30"/>
    </p:embeddedFont>
    <p:embeddedFont>
      <p:font typeface="Cabin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Source Sans Pro Black" panose="020B0604020202020204" charset="0"/>
      <p:bold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41D53D-2FEB-4DB6-A265-8A94034211E1}">
  <a:tblStyle styleId="{7741D53D-2FEB-4DB6-A265-8A94034211E1}" styleName="Table_0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EF2E7"/>
          </a:solidFill>
        </a:fill>
      </a:tcStyle>
    </a:wholeTbl>
    <a:band1H>
      <a:tcTxStyle/>
      <a:tcStyle>
        <a:tcBdr/>
        <a:fill>
          <a:solidFill>
            <a:srgbClr val="FCE4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CE4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Shellena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2,500 young people access Larkin Street's services every year.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youth are largely youth of color and LGBTQ.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youth are at a greater risk of homelessness than their white / cis peers, because the drivers into homelessness disproportionately impact them.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example, African Americans make up 7% of the general population in the Bay Area, yet 40% of our client base.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Similarly, 6% of the Bay Area identify as LGBTQ, and 31% of our clients do.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majority are from the Bay Area, with 31% born in San Francisco – a homegrown problem.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Shellena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model supports long-term outcomes in the domains of housing, physical and emotional wellness, living wage employment, and post-secondary education.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Shellena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Overview, vision, collaboration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Philiosphy- TIC, Harm Reduction, Restorative Justice 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Harm reduction- safe shooting kits, shar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want to be were youth are which is in programs. 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Clinicians at the various program sites, working evening hours, and collaborating with staff. 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 therapy 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Raising Awareness 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 &amp; Greet </a:t>
            </a:r>
            <a:endParaRPr/>
          </a:p>
        </p:txBody>
      </p:sp>
      <p:sp>
        <p:nvSpPr>
          <p:cNvPr id="208" name="Google Shape;20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Shellena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know trauma/stress and substance use can alter a young person's brain functioning, impacting learning, causing behavioral problems, and preventing maintaining employment. 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88% of young people reported experiencing some form abuse (physical, sexual, or emotional) prior to becoming homeless.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(source: 2015 SF Homeless Unique Youth Count &amp; Survey)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Stats- clients reporting current or prior MH issues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47% of our clients report current or prior mental health issues at entry to housing (source: FY1617 annual stats)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29% report current or prior illicit substance use (source: external evaluation data from 1/2015 – 12/2017, reported at entry to housing – excludes alcohol, nicotine, marijuana)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or prior SU: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- 61% less likely to exit to stable housing,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- 60% less likely to be able to manage financial obligations at exit from housing,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- 61% less likely to be enrolled in education or employed at time of exit from housing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or prior MH issues: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Self reported overall MH at entry to housing – Poor 2%, Fair 24%, Good 39%, Very Good 22%, Excellent 13%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- 50% more likely to be able to manage financial obligations at exit from housing with every 1 point increase in self-reported mental health at entry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Avergae age at first use: 15.6 years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use alcohol and marijuana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(source: external evaluation data from 1/2015 – 12/2017, reported at exit from housing)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Natalie</a:t>
            </a:r>
            <a:endParaRPr/>
          </a:p>
        </p:txBody>
      </p:sp>
      <p:sp>
        <p:nvSpPr>
          <p:cNvPr id="224" name="Google Shape;22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Natalie</a:t>
            </a:r>
            <a:endParaRPr/>
          </a:p>
        </p:txBody>
      </p:sp>
      <p:sp>
        <p:nvSpPr>
          <p:cNvPr id="238" name="Google Shape;23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Natalie</a:t>
            </a:r>
            <a:endParaRPr/>
          </a:p>
        </p:txBody>
      </p:sp>
      <p:sp>
        <p:nvSpPr>
          <p:cNvPr id="248" name="Google Shape;24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Natalie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Daily schedule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Natalie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initiatives – restorative practices (restorative circles, restorative justice), mindfulness, motivational interviewing, experiential learning; collaborative case conferences; how we integrated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Mindfulness video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Natalie</a:t>
            </a:r>
            <a:endParaRPr/>
          </a:p>
        </p:txBody>
      </p:sp>
      <p:sp>
        <p:nvSpPr>
          <p:cNvPr id="111" name="Google Shape;11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Natalie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 feedback on mindfulness from Tech LC survey (5 respondents)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Private funding outcomes for Learning Centers – data from FY1718 (7 youth completing)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Shellena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activity</a:t>
            </a:r>
            <a:endParaRPr/>
          </a:p>
        </p:txBody>
      </p:sp>
      <p:sp>
        <p:nvSpPr>
          <p:cNvPr id="289" name="Google Shape;28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Both!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activity was meant to give you information on how instructors navigate through the housing, wellness, education, &amp; employment needs of our youth. </a:t>
            </a:r>
            <a:endParaRPr/>
          </a:p>
          <a:p>
            <a:pPr marL="80010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rapport</a:t>
            </a:r>
            <a:endParaRPr/>
          </a:p>
          <a:p>
            <a:pPr marL="80010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Housing concerns</a:t>
            </a:r>
            <a:endParaRPr/>
          </a:p>
          <a:p>
            <a:pPr marL="80010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</a:t>
            </a:r>
            <a:endParaRPr/>
          </a:p>
          <a:p>
            <a:pPr marL="80010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Behavioral concerns </a:t>
            </a:r>
            <a:endParaRPr/>
          </a:p>
          <a:p>
            <a:pPr marL="80010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Conflict with peers</a:t>
            </a:r>
            <a:endParaRPr/>
          </a:p>
          <a:p>
            <a:pPr marL="80010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Collaborative case conference</a:t>
            </a:r>
            <a:endParaRPr/>
          </a:p>
          <a:p>
            <a:pPr marL="80010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Therapy</a:t>
            </a:r>
            <a:endParaRPr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response we make leads to a decision or choice made by the youth</a:t>
            </a:r>
            <a:endParaRPr/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no complete right/wrong way to go about helping. If you allow the youth to lead then they will guide you to what they want. Even if you were to respond in a way that did not lead to a favorable response you still learned something. And can try again. 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mindful to allow your clients to have autonomy to make their own choices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are driving and we are sitting in the passenger seat and sometimes maybe in the back seat providing support. </a:t>
            </a:r>
            <a:endParaRPr/>
          </a:p>
        </p:txBody>
      </p:sp>
      <p:sp>
        <p:nvSpPr>
          <p:cNvPr id="295" name="Google Shape;295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/>
          </a:p>
        </p:txBody>
      </p:sp>
      <p:sp>
        <p:nvSpPr>
          <p:cNvPr id="302" name="Google Shape;30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Shellena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introductions. If small group name, org., pronoun, ice breaker question.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large group shout out profession- Psychiatrist/Psychology, corrections, Drug &amp; Alcohol counselors, Clinicians, Nurses</a:t>
            </a:r>
            <a:endParaRPr/>
          </a:p>
        </p:txBody>
      </p:sp>
      <p:sp>
        <p:nvSpPr>
          <p:cNvPr id="118" name="Google Shape;11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Shellena Make icebreaker! 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Abuse and conflict with a parent or guardian are common drivers into homelessness for young people. 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issues are particularly acute for LGBTQ young people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disproportionate number of young people experiencing homelessness have a history of involvement in the child welfare system.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relationship is complex – children whose parents have been homeless are more likely to enter, and a history of involvement in the system makes one more likely to experience homelessness after exiting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Involvement in the justice system can also increase a young person's likelihood of becoming homeless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And, many laws disproportionately affect homeless people, making them more likely to become involved. </a:t>
            </a:r>
            <a:endParaRPr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Bay Area housing costs are among the highest in the country, leaving many families precariously housed and at greater risk for homelessness.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Unemployment compounds the impacts of the affordability crisis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 economic instability disproportionately impacts youth of color and their families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Shellena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icebreaker! 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Abuse and conflict with a parent or guardian are common drivers into homelessness for young people. 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issues are particularly acute for LGBTQ young people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disproportionate number of young people experiencing homelessness have a history of involvement in the child welfare system.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relationship is complex – children whose parents have been homeless are more likely to enter, and a history of involvement in the system makes one more likely to experience homelessness after exiting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Involvement in the justice system can also increase a young person's likelihood of becoming homeless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And, many laws disproportionately affect homeless people, making them more likely to become involved. </a:t>
            </a:r>
            <a:endParaRPr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Bay Area housing costs are among the highest in the country, leaving many families precariously housed and at greater risk for homelessness.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Unemployment compounds the impacts of the affordability crisis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 economic instability disproportionately impacts youth of color and their families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Natalie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California over 15,000 young people are homeless on the streets without a safe place to sleep on any given night.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(This doesn't encompass those couch surfing, living in cars or abandoned buildings, or participating in the street economy in exchange for a place to sleep)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young people are more likely to be both unsheltered and underage than their peers in other states.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State lacks the resources and collaboration needed to meet the needs.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San Francisco, the need vastly outstrips demand. On a given night there are 1,363 young people on the streets without a safe place to sleep.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we know the cost – 50% of all people experiencing homelessness in SF had their first experience of homelessness before the age of 25.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Ending youth homelessness is preventing the next generation of chronically homeless adults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Despite the need, just a fraction of the $$ spent on homeless services in the city is directed towards youth.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only 450 youth-specific transitional or supportive housing beds citywide, with fewer than 100 more in development.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Natalie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Youth homelessness is different from adult homelessness not only because the causes are different, but because young people are still developing into adulthood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are common challenges than can result from or be exacerbated by an experience of homelessness.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Poor health and wellness, including physical health, mental health, and substance use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Interrupted life skills: many young people enter homelessness without the opportunity to develop the basic life skills needed to navigate adulthood: maintaining a lease, addressing health concerns, engaging and persisting in education, obtaining and retaining employment, and managing and growing income.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Housing costs in Bay Area are unattainable for many.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Shellena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Larkin Street began in 1984 as a drop in center to address the needs of young people experiencing homelessness in the Polk Gulch neighborhood.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 years later, we are the largest provider of services to homeless youth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continuum of services, from street outreach and emergency shelters, to housing, case management, education, employment, and health services.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vision is to not interrupt youth homelessness, but to end it. </a:t>
            </a:r>
            <a:endParaRPr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Shellena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Larkin Street Service Model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Helping young people off the street requires a continuum of services that build off one another.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 entry-points of outreach and engagement to education and employment services that promote long-term self-sufficiency, the “house” exemplifies the Larkin Street model.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House vs Path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 the past we’ve conceptualized our services as a path young people follow, from street life to stability.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reality is the journey is non-linear, and more about building upon an increasingly stable foundation in order to achieve a self-sufficient, well-rounded life, than a linear path. 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Trauma informed settings and relationships, and data and an outcomes-drive approach are the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foundation of our work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Outreach and engagement services are the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entryway / door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 services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Housing and Wellness –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floor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Robust and intentional services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 and Employment –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 floor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Youth voice and leadership –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roof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 rot="5400000">
            <a:off x="4544043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>
            <a:spLocks noGrp="1"/>
          </p:cNvSpPr>
          <p:nvPr>
            <p:ph type="pic" idx="2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" name="Google Shape;25;p3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26" name="Google Shape;26;p3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bin"/>
              <a:buNone/>
              <a:defRPr sz="19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 title="scalloped circle"/>
          <p:cNvSpPr/>
          <p:nvPr/>
        </p:nvSpPr>
        <p:spPr>
          <a:xfrm>
            <a:off x="3557016" y="63093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4" name="Google Shape;34;p4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sz="100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4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 b="0" i="0" u="none" strike="noStrike" cap="non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bin"/>
              <a:buNone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bin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bin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bin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6" name="Google Shape;46;p5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47" name="Google Shape;47;p5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48" name="Google Shape;48;p5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2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bin"/>
              <a:buNone/>
              <a:defRPr sz="19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2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3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bin"/>
              <a:buNone/>
              <a:defRPr sz="19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4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bin"/>
              <a:buNone/>
              <a:defRPr sz="19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Char char="–"/>
              <a:defRPr sz="2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Char char="–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Char char="–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Char char="–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2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dt" idx="10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ftr" idx="11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1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 title="Left scallop edge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6" name="Google Shape;16;p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eskridge@larkinstreetyouth.org" TargetMode="Externa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/>
          <p:nvPr/>
        </p:nvSpPr>
        <p:spPr>
          <a:xfrm>
            <a:off x="3557016" y="63093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01" name="Google Shape;101;p13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/>
          </p:nvPr>
        </p:nvSpPr>
        <p:spPr>
          <a:xfrm>
            <a:off x="1078524" y="1231506"/>
            <a:ext cx="6145284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mpact"/>
              <a:buNone/>
            </a:pPr>
            <a:r>
              <a:rPr lang="en-US" sz="48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SUPPORTING HOMELESS YOUTH:</a:t>
            </a:r>
            <a:br>
              <a:rPr lang="en-US" sz="48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n-US" sz="40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THE INTERSECTIONS OF HOUSING, WELLNESS,</a:t>
            </a:r>
            <a:br>
              <a:rPr lang="en-US" sz="40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40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EDUCATION,</a:t>
            </a:r>
            <a:br>
              <a:rPr lang="en-US" sz="40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40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&amp; EMPLOYMENT</a:t>
            </a:r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body" idx="1"/>
          </p:nvPr>
        </p:nvSpPr>
        <p:spPr>
          <a:xfrm>
            <a:off x="7867275" y="1300843"/>
            <a:ext cx="3403807" cy="4256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STATEWIDE CONFERENCE ON INTEGRATING SUBSTANCE USE, MENTAL HEALTH, AND PRIMARY CARE SERVICES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OCTOBER 2018</a:t>
            </a:r>
            <a:endParaRPr/>
          </a:p>
        </p:txBody>
      </p:sp>
      <p:cxnSp>
        <p:nvCxnSpPr>
          <p:cNvPr id="105" name="Google Shape;105;p13"/>
          <p:cNvCxnSpPr/>
          <p:nvPr/>
        </p:nvCxnSpPr>
        <p:spPr>
          <a:xfrm>
            <a:off x="7545542" y="1962397"/>
            <a:ext cx="0" cy="2933206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6" name="Google Shape;106;p13"/>
          <p:cNvSpPr/>
          <p:nvPr/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" name="Google Shape;10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7833" y="5208637"/>
            <a:ext cx="1683081" cy="14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/>
        </p:nvSpPr>
        <p:spPr>
          <a:xfrm>
            <a:off x="7519635" y="4026366"/>
            <a:ext cx="38909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Many identify as LGBTQ</a:t>
            </a:r>
            <a:endParaRPr/>
          </a:p>
        </p:txBody>
      </p:sp>
      <p:pic>
        <p:nvPicPr>
          <p:cNvPr id="185" name="Google Shape;18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6069" y="4875863"/>
            <a:ext cx="3032333" cy="1633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0568" y="4578517"/>
            <a:ext cx="4918667" cy="1960857"/>
          </a:xfrm>
          <a:prstGeom prst="rect">
            <a:avLst/>
          </a:prstGeom>
          <a:solidFill>
            <a:srgbClr val="7E79B9"/>
          </a:solidFill>
          <a:ln>
            <a:noFill/>
          </a:ln>
        </p:spPr>
      </p:pic>
      <p:sp>
        <p:nvSpPr>
          <p:cNvPr id="187" name="Google Shape;187;p22"/>
          <p:cNvSpPr txBox="1"/>
          <p:nvPr/>
        </p:nvSpPr>
        <p:spPr>
          <a:xfrm>
            <a:off x="1194775" y="4055297"/>
            <a:ext cx="49244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are mostly youth of color</a:t>
            </a:r>
            <a:endParaRPr/>
          </a:p>
        </p:txBody>
      </p:sp>
      <p:pic>
        <p:nvPicPr>
          <p:cNvPr id="188" name="Google Shape;188;p22"/>
          <p:cNvPicPr preferRelativeResize="0"/>
          <p:nvPr/>
        </p:nvPicPr>
        <p:blipFill rotWithShape="1">
          <a:blip r:embed="rId5">
            <a:alphaModFix/>
          </a:blip>
          <a:srcRect r="53290"/>
          <a:stretch/>
        </p:blipFill>
        <p:spPr>
          <a:xfrm>
            <a:off x="6896374" y="1775694"/>
            <a:ext cx="3330719" cy="1991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 txBox="1"/>
          <p:nvPr/>
        </p:nvSpPr>
        <p:spPr>
          <a:xfrm>
            <a:off x="2097269" y="2620058"/>
            <a:ext cx="47419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Over half are Bay Area natives</a:t>
            </a:r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title"/>
          </p:nvPr>
        </p:nvSpPr>
        <p:spPr>
          <a:xfrm>
            <a:off x="1251678" y="309814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 Black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2,500 YOUTH WALK THROUGH OUR DOORS EACH YEAR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>
            <a:spLocks noGrp="1"/>
          </p:cNvSpPr>
          <p:nvPr>
            <p:ph type="title"/>
          </p:nvPr>
        </p:nvSpPr>
        <p:spPr>
          <a:xfrm>
            <a:off x="1092065" y="386973"/>
            <a:ext cx="106736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 Black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YOUTH OUTCOMES</a:t>
            </a:r>
            <a:endParaRPr/>
          </a:p>
        </p:txBody>
      </p:sp>
      <p:pic>
        <p:nvPicPr>
          <p:cNvPr id="197" name="Google Shape;19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745" y="2178051"/>
            <a:ext cx="10286692" cy="280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3"/>
          <p:cNvSpPr txBox="1"/>
          <p:nvPr/>
        </p:nvSpPr>
        <p:spPr>
          <a:xfrm>
            <a:off x="2296167" y="1426995"/>
            <a:ext cx="85798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Among youth exiting our housing programs last year… </a:t>
            </a:r>
            <a:endParaRPr/>
          </a:p>
        </p:txBody>
      </p:sp>
      <p:sp>
        <p:nvSpPr>
          <p:cNvPr id="199" name="Google Shape;199;p23"/>
          <p:cNvSpPr txBox="1"/>
          <p:nvPr/>
        </p:nvSpPr>
        <p:spPr>
          <a:xfrm>
            <a:off x="1690395" y="5740897"/>
            <a:ext cx="217675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exited to stable housing</a:t>
            </a:r>
            <a:endParaRPr/>
          </a:p>
        </p:txBody>
      </p:sp>
      <p:sp>
        <p:nvSpPr>
          <p:cNvPr id="200" name="Google Shape;200;p23"/>
          <p:cNvSpPr txBox="1"/>
          <p:nvPr/>
        </p:nvSpPr>
        <p:spPr>
          <a:xfrm>
            <a:off x="4709820" y="5732294"/>
            <a:ext cx="290065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were employed or enrolled in college</a:t>
            </a:r>
            <a:endParaRPr/>
          </a:p>
        </p:txBody>
      </p:sp>
      <p:sp>
        <p:nvSpPr>
          <p:cNvPr id="201" name="Google Shape;201;p23"/>
          <p:cNvSpPr txBox="1"/>
          <p:nvPr/>
        </p:nvSpPr>
        <p:spPr>
          <a:xfrm>
            <a:off x="8453145" y="5732294"/>
            <a:ext cx="307210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achieved physical and emotional wellness</a:t>
            </a:r>
            <a:endParaRPr/>
          </a:p>
        </p:txBody>
      </p:sp>
      <p:sp>
        <p:nvSpPr>
          <p:cNvPr id="202" name="Google Shape;202;p23"/>
          <p:cNvSpPr txBox="1"/>
          <p:nvPr/>
        </p:nvSpPr>
        <p:spPr>
          <a:xfrm>
            <a:off x="2026242" y="4817567"/>
            <a:ext cx="149487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0000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83%</a:t>
            </a:r>
            <a:endParaRPr/>
          </a:p>
        </p:txBody>
      </p:sp>
      <p:sp>
        <p:nvSpPr>
          <p:cNvPr id="203" name="Google Shape;203;p23"/>
          <p:cNvSpPr txBox="1"/>
          <p:nvPr/>
        </p:nvSpPr>
        <p:spPr>
          <a:xfrm>
            <a:off x="5388099" y="4817567"/>
            <a:ext cx="149487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0000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87%</a:t>
            </a:r>
            <a:endParaRPr/>
          </a:p>
        </p:txBody>
      </p:sp>
      <p:sp>
        <p:nvSpPr>
          <p:cNvPr id="204" name="Google Shape;204;p23"/>
          <p:cNvSpPr txBox="1"/>
          <p:nvPr/>
        </p:nvSpPr>
        <p:spPr>
          <a:xfrm>
            <a:off x="9156537" y="4817567"/>
            <a:ext cx="149487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0000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67%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>
            <a:spLocks noGrp="1"/>
          </p:cNvSpPr>
          <p:nvPr>
            <p:ph type="title"/>
          </p:nvPr>
        </p:nvSpPr>
        <p:spPr>
          <a:xfrm>
            <a:off x="1156428" y="325235"/>
            <a:ext cx="106736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 Black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BEHAVIORAL HEALTH DEPARTMENT</a:t>
            </a:r>
            <a:endParaRPr/>
          </a:p>
        </p:txBody>
      </p:sp>
      <p:pic>
        <p:nvPicPr>
          <p:cNvPr id="211" name="Google Shape;21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2066178"/>
            <a:ext cx="2302403" cy="223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4579" y="2217159"/>
            <a:ext cx="2455819" cy="199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8575" y="2217159"/>
            <a:ext cx="2794225" cy="208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 txBox="1">
            <a:spLocks noGrp="1"/>
          </p:cNvSpPr>
          <p:nvPr>
            <p:ph type="title"/>
          </p:nvPr>
        </p:nvSpPr>
        <p:spPr>
          <a:xfrm>
            <a:off x="1156428" y="325235"/>
            <a:ext cx="106736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 Black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BEHAVIORAL HEALTH CONCERNS </a:t>
            </a:r>
            <a:endParaRPr/>
          </a:p>
        </p:txBody>
      </p:sp>
      <p:sp>
        <p:nvSpPr>
          <p:cNvPr id="220" name="Google Shape;220;p25"/>
          <p:cNvSpPr/>
          <p:nvPr/>
        </p:nvSpPr>
        <p:spPr>
          <a:xfrm>
            <a:off x="1156429" y="1397000"/>
            <a:ext cx="10616472" cy="569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intake 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2/3 report experiencing a mental health issue such as serious depression or aniety in the 30 days prior to intake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44% report attempts to stop using 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entry to housing, 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47% report current or prior mental health issues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29% report current or prior illicit substance use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Youth who report current or prior substance use or mental health issues at entry are less likely to reach outcomes by the time they exit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 Black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IMPACTS OF BARRIERS ON EDUCATION AND EMPLOYMENT</a:t>
            </a:r>
            <a:endParaRPr/>
          </a:p>
        </p:txBody>
      </p:sp>
      <p:sp>
        <p:nvSpPr>
          <p:cNvPr id="227" name="Google Shape;227;p26"/>
          <p:cNvSpPr/>
          <p:nvPr/>
        </p:nvSpPr>
        <p:spPr>
          <a:xfrm>
            <a:off x="1251678" y="1874517"/>
            <a:ext cx="1104900" cy="1181100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28" name="Google Shape;228;p26"/>
          <p:cNvSpPr txBox="1"/>
          <p:nvPr/>
        </p:nvSpPr>
        <p:spPr>
          <a:xfrm>
            <a:off x="2356578" y="2203457"/>
            <a:ext cx="69398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Gaps in education 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6"/>
          <p:cNvSpPr/>
          <p:nvPr/>
        </p:nvSpPr>
        <p:spPr>
          <a:xfrm>
            <a:off x="1251678" y="2962894"/>
            <a:ext cx="1104900" cy="1181100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0" name="Google Shape;230;p26"/>
          <p:cNvSpPr txBox="1"/>
          <p:nvPr/>
        </p:nvSpPr>
        <p:spPr>
          <a:xfrm>
            <a:off x="2356578" y="3241055"/>
            <a:ext cx="69398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Lack of employment history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6"/>
          <p:cNvSpPr/>
          <p:nvPr/>
        </p:nvSpPr>
        <p:spPr>
          <a:xfrm>
            <a:off x="1251678" y="4143994"/>
            <a:ext cx="1104900" cy="1181100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2" name="Google Shape;232;p26"/>
          <p:cNvSpPr txBox="1"/>
          <p:nvPr/>
        </p:nvSpPr>
        <p:spPr>
          <a:xfrm>
            <a:off x="2356577" y="4472934"/>
            <a:ext cx="86789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Difficulty establishing routines or making appointments</a:t>
            </a:r>
            <a:endParaRPr/>
          </a:p>
        </p:txBody>
      </p:sp>
      <p:sp>
        <p:nvSpPr>
          <p:cNvPr id="233" name="Google Shape;233;p26"/>
          <p:cNvSpPr/>
          <p:nvPr/>
        </p:nvSpPr>
        <p:spPr>
          <a:xfrm>
            <a:off x="1251678" y="5325094"/>
            <a:ext cx="1104900" cy="1181100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4" name="Google Shape;234;p26"/>
          <p:cNvSpPr txBox="1"/>
          <p:nvPr/>
        </p:nvSpPr>
        <p:spPr>
          <a:xfrm>
            <a:off x="2356578" y="5654034"/>
            <a:ext cx="69398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Difficulty navigating systems and structures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7"/>
          <p:cNvSpPr txBox="1">
            <a:spLocks noGrp="1"/>
          </p:cNvSpPr>
          <p:nvPr>
            <p:ph type="title"/>
          </p:nvPr>
        </p:nvSpPr>
        <p:spPr>
          <a:xfrm>
            <a:off x="1156428" y="325235"/>
            <a:ext cx="106736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 Black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LEARNING CENTERS </a:t>
            </a:r>
            <a:endParaRPr/>
          </a:p>
        </p:txBody>
      </p:sp>
      <p:pic>
        <p:nvPicPr>
          <p:cNvPr id="241" name="Google Shape;24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428" y="1161611"/>
            <a:ext cx="6067425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5409" y="2574778"/>
            <a:ext cx="604837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6428" y="3890871"/>
            <a:ext cx="603885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95408" y="5208788"/>
            <a:ext cx="6048375" cy="13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LEARNING CENTERS</a:t>
            </a:r>
            <a:endParaRPr/>
          </a:p>
        </p:txBody>
      </p:sp>
      <p:graphicFrame>
        <p:nvGraphicFramePr>
          <p:cNvPr id="251" name="Google Shape;251;p28"/>
          <p:cNvGraphicFramePr/>
          <p:nvPr/>
        </p:nvGraphicFramePr>
        <p:xfrm>
          <a:off x="1255888" y="124177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{7741D53D-2FEB-4DB6-A265-8A94034211E1}</a:tableStyleId>
              </a:tblPr>
              <a:tblGrid>
                <a:gridCol w="288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Justification </a:t>
                      </a:r>
                      <a:endParaRPr sz="1800" b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Structure </a:t>
                      </a:r>
                      <a:endParaRPr sz="1800" b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Barriers </a:t>
                      </a:r>
                      <a:endParaRPr sz="1800" b="1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40% of transition aged youth do not have a high school diploma or GED, compared to 8% of the general population. (2015 PIT) 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54% of school aged youth were not attending school at entry into Larkin Street housing. (FY1516 LS) 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/>
                        <a:t>4 months, 16 weeks (used to be 6 mo)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/>
                        <a:t>25-30 hours per week of instruction  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/>
                        <a:t>Incentives – dependent on attendance ($150/wk, $300/mo) 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/>
                        <a:t>Harm Reduction Model  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/>
                        <a:t>Wrap around services and support 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/>
                        <a:t>Industry based instruction (Technology, Healthcare, Arts)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/>
                        <a:t>Experiential Learning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/>
                        <a:t>Stable housing  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/>
                        <a:t> Substance use   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/>
                        <a:t> Mental health  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/>
                        <a:t> Financial literacy  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/>
                        <a:t> Lack of additional academic support 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/>
                        <a:t> Client engagement &amp; accountability  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/>
                        <a:t> Post-exit follow-up and aftercare  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0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Other Programming: Bridge Academy (10 Weeks) Employment Training Program (5 Weeks), internships, GED tutoring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bin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Outcome goal: 60% of youth who complete a Learning Center program will have significant education or employment gains. 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bin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Successful outcome: enroll in College, obtain employment, 2 GE improvement, or enroll in additional programming</a:t>
                      </a:r>
                      <a:endParaRPr sz="1800" b="0" i="0" u="none" strike="noStrike" cap="none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bin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>
            <a:spLocks noGrp="1"/>
          </p:cNvSpPr>
          <p:nvPr>
            <p:ph type="title"/>
          </p:nvPr>
        </p:nvSpPr>
        <p:spPr>
          <a:xfrm>
            <a:off x="1156428" y="325235"/>
            <a:ext cx="106736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 Black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LEARNING CENTERS </a:t>
            </a:r>
            <a:endParaRPr/>
          </a:p>
        </p:txBody>
      </p:sp>
      <p:pic>
        <p:nvPicPr>
          <p:cNvPr id="258" name="Google Shape;258;p29" descr="e463d009-da09-4503-87d0-3cc4bdf2f4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480" y="1071301"/>
            <a:ext cx="10827571" cy="5304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 txBox="1">
            <a:spLocks noGrp="1"/>
          </p:cNvSpPr>
          <p:nvPr>
            <p:ph type="title"/>
          </p:nvPr>
        </p:nvSpPr>
        <p:spPr>
          <a:xfrm>
            <a:off x="1156428" y="325235"/>
            <a:ext cx="106736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Source Sans Pro Black"/>
              <a:buNone/>
            </a:pPr>
            <a:r>
              <a:rPr lang="en-US" sz="3959" b="0" i="0" u="none" strike="noStrike" cap="none">
                <a:solidFill>
                  <a:schemeClr val="dk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BEHAVIORAL HEALTH INTERVENTIONS IN LEARNING CENTERS</a:t>
            </a:r>
            <a:endParaRPr/>
          </a:p>
        </p:txBody>
      </p:sp>
      <p:sp>
        <p:nvSpPr>
          <p:cNvPr id="265" name="Google Shape;265;p30"/>
          <p:cNvSpPr/>
          <p:nvPr/>
        </p:nvSpPr>
        <p:spPr>
          <a:xfrm>
            <a:off x="1251678" y="1874517"/>
            <a:ext cx="1104900" cy="1181100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6" name="Google Shape;266;p30"/>
          <p:cNvSpPr txBox="1"/>
          <p:nvPr/>
        </p:nvSpPr>
        <p:spPr>
          <a:xfrm>
            <a:off x="2356578" y="2203457"/>
            <a:ext cx="69398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Mindfulness</a:t>
            </a:r>
            <a:endParaRPr/>
          </a:p>
        </p:txBody>
      </p:sp>
      <p:sp>
        <p:nvSpPr>
          <p:cNvPr id="267" name="Google Shape;267;p30"/>
          <p:cNvSpPr/>
          <p:nvPr/>
        </p:nvSpPr>
        <p:spPr>
          <a:xfrm>
            <a:off x="1251678" y="2992088"/>
            <a:ext cx="1104900" cy="1181100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8" name="Google Shape;268;p30"/>
          <p:cNvSpPr txBox="1"/>
          <p:nvPr/>
        </p:nvSpPr>
        <p:spPr>
          <a:xfrm>
            <a:off x="2356578" y="3321028"/>
            <a:ext cx="802637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Restorative Practices + Motivational Interviewing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0"/>
          <p:cNvSpPr/>
          <p:nvPr/>
        </p:nvSpPr>
        <p:spPr>
          <a:xfrm>
            <a:off x="1251678" y="4143994"/>
            <a:ext cx="1104900" cy="1181100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0" name="Google Shape;270;p30"/>
          <p:cNvSpPr txBox="1"/>
          <p:nvPr/>
        </p:nvSpPr>
        <p:spPr>
          <a:xfrm>
            <a:off x="2356578" y="4472934"/>
            <a:ext cx="78923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Behavioral Health Staff Meet &amp; Greets</a:t>
            </a:r>
            <a:endParaRPr/>
          </a:p>
        </p:txBody>
      </p:sp>
      <p:sp>
        <p:nvSpPr>
          <p:cNvPr id="271" name="Google Shape;271;p30"/>
          <p:cNvSpPr/>
          <p:nvPr/>
        </p:nvSpPr>
        <p:spPr>
          <a:xfrm>
            <a:off x="1251678" y="5289521"/>
            <a:ext cx="1104900" cy="1181100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2" name="Google Shape;272;p30"/>
          <p:cNvSpPr txBox="1"/>
          <p:nvPr/>
        </p:nvSpPr>
        <p:spPr>
          <a:xfrm>
            <a:off x="2356578" y="5618461"/>
            <a:ext cx="78923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Collaborative Case Conferences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599" y="580429"/>
            <a:ext cx="9873194" cy="5553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ROADMAP FOR TODAY</a:t>
            </a:r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1"/>
          </p:nvPr>
        </p:nvSpPr>
        <p:spPr>
          <a:xfrm>
            <a:off x="1251678" y="1639020"/>
            <a:ext cx="10178322" cy="5218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Focus of our talk: </a:t>
            </a:r>
            <a:endParaRPr sz="2000" b="0" i="0" u="none" strike="noStrike" cap="none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858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bin"/>
              <a:buChar char="–"/>
            </a:pPr>
            <a:r>
              <a:rPr lang="en-US"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Youth homelessness in SF</a:t>
            </a:r>
            <a:endParaRPr/>
          </a:p>
          <a:p>
            <a:pPr marL="6858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bin"/>
              <a:buChar char="–"/>
            </a:pPr>
            <a:r>
              <a:rPr lang="en-US"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 Larkin Street Programming: Behavioral Health integration in Learning Centers</a:t>
            </a:r>
            <a:endParaRPr/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Objectives: </a:t>
            </a:r>
            <a:endParaRPr/>
          </a:p>
          <a:p>
            <a:pPr marL="6858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bin"/>
              <a:buChar char="–"/>
            </a:pPr>
            <a:r>
              <a:rPr lang="en-US" sz="2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(1)</a:t>
            </a:r>
            <a:r>
              <a:rPr lang="en-US" sz="22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Discuss the barriers</a:t>
            </a:r>
            <a:r>
              <a:rPr lang="en-US" sz="2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that young people experiencing homelessness face in pursing education and employment.  </a:t>
            </a:r>
            <a:endParaRPr/>
          </a:p>
          <a:p>
            <a:pPr marL="6858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bin"/>
              <a:buChar char="–"/>
            </a:pPr>
            <a:r>
              <a:rPr lang="en-US" sz="2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(2) Describe</a:t>
            </a:r>
            <a:r>
              <a:rPr lang="en-US" sz="22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three approaches</a:t>
            </a:r>
            <a:r>
              <a:rPr lang="en-US" sz="2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that can be utilized to address the physical and emotional wellness of young people experiencing homelessness.  </a:t>
            </a:r>
            <a:endParaRPr/>
          </a:p>
          <a:p>
            <a:pPr marL="6858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bin"/>
              <a:buChar char="–"/>
            </a:pPr>
            <a:r>
              <a:rPr lang="en-US" sz="2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(3) Explore the </a:t>
            </a:r>
            <a:r>
              <a:rPr lang="en-US" sz="22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integration of these approaches into education </a:t>
            </a:r>
            <a:r>
              <a:rPr lang="en-US" sz="2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and/or employment programming </a:t>
            </a:r>
            <a:endParaRPr/>
          </a:p>
          <a:p>
            <a:pPr marL="228600" marR="0" lvl="0" indent="-76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2"/>
          <p:cNvSpPr txBox="1">
            <a:spLocks noGrp="1"/>
          </p:cNvSpPr>
          <p:nvPr>
            <p:ph type="title"/>
          </p:nvPr>
        </p:nvSpPr>
        <p:spPr>
          <a:xfrm>
            <a:off x="1156428" y="325235"/>
            <a:ext cx="106736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 Black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LEARNING CENTER OUTCOMES</a:t>
            </a:r>
            <a:endParaRPr/>
          </a:p>
        </p:txBody>
      </p:sp>
      <p:sp>
        <p:nvSpPr>
          <p:cNvPr id="285" name="Google Shape;285;p32"/>
          <p:cNvSpPr/>
          <p:nvPr/>
        </p:nvSpPr>
        <p:spPr>
          <a:xfrm>
            <a:off x="1156429" y="1397000"/>
            <a:ext cx="10616472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Youth report mindfulness sessions helped them…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Gain skills to deal with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stress and conflict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(100%)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tools to get into a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calm, relaxed, and focused mindset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(100%)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Become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open to accessing therapy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other types of emotional support (60%)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Among Learning Center participants last year, 100% made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significant education or employment gains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including enrolling in post-secondary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3"/>
          <p:cNvSpPr/>
          <p:nvPr/>
        </p:nvSpPr>
        <p:spPr>
          <a:xfrm>
            <a:off x="2854636" y="2967335"/>
            <a:ext cx="64827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IN PRACTICE…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DISCUSSION </a:t>
            </a:r>
            <a:endParaRPr/>
          </a:p>
        </p:txBody>
      </p:sp>
      <p:sp>
        <p:nvSpPr>
          <p:cNvPr id="298" name="Google Shape;298;p34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stood out to you from the activity?</a:t>
            </a:r>
            <a:endParaRPr sz="2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Was there anything that surprised you? 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 what ways can you be more mindful in the way you respond to the individuals you work with? 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None/>
            </a:pPr>
            <a:endParaRPr sz="2800" b="1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endParaRPr sz="2000" b="1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0130" y="188689"/>
            <a:ext cx="10484842" cy="4463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5" descr="LSYS logosmallrev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74630" y="5067452"/>
            <a:ext cx="2223407" cy="166755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5"/>
          <p:cNvSpPr txBox="1"/>
          <p:nvPr/>
        </p:nvSpPr>
        <p:spPr>
          <a:xfrm>
            <a:off x="1422401" y="5162566"/>
            <a:ext cx="324839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Shellena Eskridge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Director of Behavioral Health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Larkin Street Youth Services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5"/>
              </a:rPr>
              <a:t>seskridge@larkinstreetyouth.org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www.larkinstreetyouth.org</a:t>
            </a:r>
            <a:endParaRPr/>
          </a:p>
        </p:txBody>
      </p:sp>
      <p:sp>
        <p:nvSpPr>
          <p:cNvPr id="307" name="Google Shape;307;p35"/>
          <p:cNvSpPr txBox="1"/>
          <p:nvPr/>
        </p:nvSpPr>
        <p:spPr>
          <a:xfrm>
            <a:off x="5348515" y="5162566"/>
            <a:ext cx="391100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Natalie Porter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Manager of Education, Learning Centers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Larkin Street Youth Services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5"/>
              </a:rPr>
              <a:t>nporter@larkinstreetyouth.org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www.larkinstreetyouth.org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WELCOME</a:t>
            </a:r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Introduce yourself to your neighbor. Consider sharing some of the following:</a:t>
            </a:r>
            <a:endParaRPr/>
          </a:p>
          <a:p>
            <a:pPr marL="9144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Char char="–"/>
            </a:pPr>
            <a:r>
              <a:rPr lang="en-US" sz="2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Name </a:t>
            </a:r>
            <a:endParaRPr/>
          </a:p>
          <a:p>
            <a:pPr marL="9144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Char char="–"/>
            </a:pPr>
            <a:r>
              <a:rPr lang="en-US" sz="2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Pronouns</a:t>
            </a:r>
            <a:endParaRPr/>
          </a:p>
          <a:p>
            <a:pPr marL="9144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Char char="–"/>
            </a:pPr>
            <a:r>
              <a:rPr lang="en-US" sz="2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Organization you work for, population you serve, and role</a:t>
            </a:r>
            <a:endParaRPr/>
          </a:p>
          <a:p>
            <a:pPr marL="9144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Char char="–"/>
            </a:pPr>
            <a:r>
              <a:rPr lang="en-US" sz="2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What brings you to this workshop? </a:t>
            </a:r>
            <a:endParaRPr sz="2800" b="0" i="0" u="none" strike="noStrike" cap="none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 Black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WHAT CAUSES YOUTH HOMELESSNESS?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/>
          <p:nvPr/>
        </p:nvSpPr>
        <p:spPr>
          <a:xfrm>
            <a:off x="3389948" y="4156705"/>
            <a:ext cx="3371987" cy="2172283"/>
          </a:xfrm>
          <a:prstGeom prst="wedgeEllipseCallout">
            <a:avLst>
              <a:gd name="adj1" fmla="val 39778"/>
              <a:gd name="adj2" fmla="val 57909"/>
            </a:avLst>
          </a:prstGeom>
          <a:solidFill>
            <a:srgbClr val="7E79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6761935" y="2114550"/>
            <a:ext cx="3770176" cy="2042155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1431382" y="1979833"/>
            <a:ext cx="3256734" cy="1896913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6" name="Google Shape;136;p1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 Black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WHAT CAUSES YOUTH HOMELESSNESS?</a:t>
            </a:r>
            <a:endParaRPr/>
          </a:p>
        </p:txBody>
      </p:sp>
      <p:sp>
        <p:nvSpPr>
          <p:cNvPr id="137" name="Google Shape;137;p17"/>
          <p:cNvSpPr txBox="1"/>
          <p:nvPr/>
        </p:nvSpPr>
        <p:spPr>
          <a:xfrm>
            <a:off x="1611949" y="2341333"/>
            <a:ext cx="28956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Abuse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conflict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 a parent or guardian</a:t>
            </a:r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7159944" y="2458094"/>
            <a:ext cx="296109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Involvement in the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child welfare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criminal justice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systems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3643517" y="4416593"/>
            <a:ext cx="286484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worsening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affordability crisis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compounded by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unemployment</a:t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7503885" y="4861294"/>
            <a:ext cx="435428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 and these factors disproportionately impact youth of color and youth who identify as LGBTQ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 Black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HOMELESSNESS IN SF</a:t>
            </a:r>
            <a:endParaRPr/>
          </a:p>
        </p:txBody>
      </p:sp>
      <p:sp>
        <p:nvSpPr>
          <p:cNvPr id="147" name="Google Shape;147;p18"/>
          <p:cNvSpPr/>
          <p:nvPr/>
        </p:nvSpPr>
        <p:spPr>
          <a:xfrm>
            <a:off x="6689271" y="1209152"/>
            <a:ext cx="5083629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California is home to the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highest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young people experiencing homelessness in the country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a given night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1,363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young people are on the streets of San Francisco without a safe place to sleep 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six cents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every dollar spent on homeless services in San Francisco is directed towards youth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48" name="Google Shape;148;p18"/>
          <p:cNvPicPr preferRelativeResize="0"/>
          <p:nvPr/>
        </p:nvPicPr>
        <p:blipFill rotWithShape="1">
          <a:blip r:embed="rId3">
            <a:alphaModFix/>
          </a:blip>
          <a:srcRect l="2826" t="2964" r="2397" b="3657"/>
          <a:stretch/>
        </p:blipFill>
        <p:spPr>
          <a:xfrm>
            <a:off x="1313755" y="1578427"/>
            <a:ext cx="5027084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Source Sans Pro Black"/>
              <a:buNone/>
            </a:pPr>
            <a:r>
              <a:rPr lang="en-US" sz="3959" b="0" i="0" u="none" strike="noStrike" cap="none">
                <a:solidFill>
                  <a:schemeClr val="dk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WHAT BARRIERS DO YOUNG PEOPLE EXPERIENCING HOMELESSNESS FACE?</a:t>
            </a:r>
            <a:endParaRPr/>
          </a:p>
        </p:txBody>
      </p:sp>
      <p:sp>
        <p:nvSpPr>
          <p:cNvPr id="155" name="Google Shape;155;p19"/>
          <p:cNvSpPr/>
          <p:nvPr/>
        </p:nvSpPr>
        <p:spPr>
          <a:xfrm>
            <a:off x="1251678" y="1874517"/>
            <a:ext cx="1104900" cy="1181100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2356578" y="2203457"/>
            <a:ext cx="69398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Poor health and wellness</a:t>
            </a:r>
            <a:endParaRPr/>
          </a:p>
        </p:txBody>
      </p:sp>
      <p:sp>
        <p:nvSpPr>
          <p:cNvPr id="157" name="Google Shape;157;p19"/>
          <p:cNvSpPr/>
          <p:nvPr/>
        </p:nvSpPr>
        <p:spPr>
          <a:xfrm>
            <a:off x="1251678" y="2962894"/>
            <a:ext cx="1104900" cy="1181100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2356578" y="3291834"/>
            <a:ext cx="69398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Interrupted life skills development</a:t>
            </a:r>
            <a:endParaRPr/>
          </a:p>
        </p:txBody>
      </p:sp>
      <p:sp>
        <p:nvSpPr>
          <p:cNvPr id="159" name="Google Shape;159;p19"/>
          <p:cNvSpPr/>
          <p:nvPr/>
        </p:nvSpPr>
        <p:spPr>
          <a:xfrm>
            <a:off x="1251678" y="4143994"/>
            <a:ext cx="1104900" cy="1181100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2356578" y="4472934"/>
            <a:ext cx="78923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Disconnection from education and employment</a:t>
            </a:r>
            <a:endParaRPr/>
          </a:p>
        </p:txBody>
      </p:sp>
      <p:sp>
        <p:nvSpPr>
          <p:cNvPr id="161" name="Google Shape;161;p19"/>
          <p:cNvSpPr/>
          <p:nvPr/>
        </p:nvSpPr>
        <p:spPr>
          <a:xfrm>
            <a:off x="1251678" y="5325094"/>
            <a:ext cx="1104900" cy="1181100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2356578" y="5654034"/>
            <a:ext cx="69398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Lack of supportive relationships with adults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9999" r="9999"/>
          <a:stretch/>
        </p:blipFill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 txBox="1">
            <a:spLocks noGrp="1"/>
          </p:cNvSpPr>
          <p:nvPr>
            <p:ph type="title"/>
          </p:nvPr>
        </p:nvSpPr>
        <p:spPr>
          <a:xfrm>
            <a:off x="8337883" y="471714"/>
            <a:ext cx="3273546" cy="791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Source Sans Pro Black"/>
              <a:buNone/>
            </a:pPr>
            <a:r>
              <a:rPr lang="en-US" sz="3200" b="1" i="0" u="none" strike="noStrike" cap="none">
                <a:solidFill>
                  <a:schemeClr val="accen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OUR MISSION</a:t>
            </a:r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body" idx="1"/>
          </p:nvPr>
        </p:nvSpPr>
        <p:spPr>
          <a:xfrm>
            <a:off x="8239625" y="1262742"/>
            <a:ext cx="3502432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To create a continuum of services that inspires youth to move beyond the street. 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800" b="0" i="1" u="none" strike="noStrike" cap="none">
              <a:solidFill>
                <a:schemeClr val="lt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We will nurture potential, promote dignity, and support bold steps by all. </a:t>
            </a:r>
            <a:endParaRPr/>
          </a:p>
        </p:txBody>
      </p:sp>
      <p:sp>
        <p:nvSpPr>
          <p:cNvPr id="171" name="Google Shape;171;p20"/>
          <p:cNvSpPr txBox="1"/>
          <p:nvPr/>
        </p:nvSpPr>
        <p:spPr>
          <a:xfrm>
            <a:off x="283464" y="3344824"/>
            <a:ext cx="11908536" cy="74227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LARKIN STREET YOUTH SERVICES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>
            <a:spLocks noGrp="1"/>
          </p:cNvSpPr>
          <p:nvPr>
            <p:ph type="title"/>
          </p:nvPr>
        </p:nvSpPr>
        <p:spPr>
          <a:xfrm>
            <a:off x="1156428" y="325235"/>
            <a:ext cx="106736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 Black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LARKIN STREET’S CONTINUUM</a:t>
            </a:r>
            <a:endParaRPr/>
          </a:p>
        </p:txBody>
      </p:sp>
      <p:pic>
        <p:nvPicPr>
          <p:cNvPr id="178" name="Google Shape;178;p21"/>
          <p:cNvPicPr preferRelativeResize="0"/>
          <p:nvPr/>
        </p:nvPicPr>
        <p:blipFill rotWithShape="1">
          <a:blip r:embed="rId3">
            <a:alphaModFix/>
          </a:blip>
          <a:srcRect t="5670" b="4579"/>
          <a:stretch/>
        </p:blipFill>
        <p:spPr>
          <a:xfrm>
            <a:off x="1583061" y="1225551"/>
            <a:ext cx="9820355" cy="563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1009</Words>
  <Application>Microsoft Office PowerPoint</Application>
  <PresentationFormat>Widescreen</PresentationFormat>
  <Paragraphs>290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Impact</vt:lpstr>
      <vt:lpstr>Bookman Old Style</vt:lpstr>
      <vt:lpstr>Cabin</vt:lpstr>
      <vt:lpstr>Calibri</vt:lpstr>
      <vt:lpstr>Noto Sans Symbols</vt:lpstr>
      <vt:lpstr>Source Sans Pro Black</vt:lpstr>
      <vt:lpstr>Badge</vt:lpstr>
      <vt:lpstr>SUPPORTING HOMELESS YOUTH: THE INTERSECTIONS OF HOUSING, WELLNESS, EDUCATION,  &amp; EMPLOYMENT</vt:lpstr>
      <vt:lpstr>ROADMAP FOR TODAY</vt:lpstr>
      <vt:lpstr>WELCOME</vt:lpstr>
      <vt:lpstr>WHAT CAUSES YOUTH HOMELESSNESS?</vt:lpstr>
      <vt:lpstr>WHAT CAUSES YOUTH HOMELESSNESS?</vt:lpstr>
      <vt:lpstr>HOMELESSNESS IN SF</vt:lpstr>
      <vt:lpstr>WHAT BARRIERS DO YOUNG PEOPLE EXPERIENCING HOMELESSNESS FACE?</vt:lpstr>
      <vt:lpstr>OUR MISSION</vt:lpstr>
      <vt:lpstr>LARKIN STREET’S CONTINUUM</vt:lpstr>
      <vt:lpstr>2,500 YOUTH WALK THROUGH OUR DOORS EACH YEAR</vt:lpstr>
      <vt:lpstr>YOUTH OUTCOMES</vt:lpstr>
      <vt:lpstr>BEHAVIORAL HEALTH DEPARTMENT</vt:lpstr>
      <vt:lpstr>BEHAVIORAL HEALTH CONCERNS </vt:lpstr>
      <vt:lpstr>IMPACTS OF BARRIERS ON EDUCATION AND EMPLOYMENT</vt:lpstr>
      <vt:lpstr>LEARNING CENTERS </vt:lpstr>
      <vt:lpstr>LEARNING CENTERS</vt:lpstr>
      <vt:lpstr>LEARNING CENTERS </vt:lpstr>
      <vt:lpstr>BEHAVIORAL HEALTH INTERVENTIONS IN LEARNING CENTERS</vt:lpstr>
      <vt:lpstr>PowerPoint Presentation</vt:lpstr>
      <vt:lpstr>LEARNING CENTER OUTCOMES</vt:lpstr>
      <vt:lpstr>PowerPoint Presentation</vt:lpstr>
      <vt:lpstr>DISCUSSION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HOMELESS YOUTH: THE INTERSECTIONS OF HOUSING, WELLNESS, EDUCATION,  &amp; EMPLOYMENT</dc:title>
  <dc:creator>Shannon R. Bertea</dc:creator>
  <cp:lastModifiedBy>Shannon R. Bertea</cp:lastModifiedBy>
  <cp:revision>1</cp:revision>
  <dcterms:modified xsi:type="dcterms:W3CDTF">2018-10-19T22:07:10Z</dcterms:modified>
</cp:coreProperties>
</file>